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9" r:id="rId3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2" Type="http://schemas.openxmlformats.org/officeDocument/2006/relationships/slide" Target="slides/slide19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image" Target="../media/image380.jpeg"/><Relationship Id="rId3" Type="http://schemas.openxmlformats.org/officeDocument/2006/relationships/image" Target="../media/image381.png"/></Relationships>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DC407D4-79DC-1517-41B4-1F6D31B81549}"/>
              </a:ext>
            </a:extLst>
          </p:cNvPr>
          <p:cNvSpPr>
            <a:spLocks noGrp="1" noChangeArrowheads="1"/>
          </p:cNvSpPr>
          <p:nvPr>
            <p:ph type="ctrTitle"/>
          </p:nvPr>
        </p:nvSpPr>
        <p:spPr>
          <a:xfrm>
            <a:off x="2438400" y="381000"/>
            <a:ext cx="5181600" cy="1524000"/>
          </a:xfrm>
        </p:spPr>
        <p:txBody>
          <a:bodyPr anchor="ctr"/>
          <a:lstStyle/>
          <a:p>
            <a:r>
              <a:rPr lang="en-US" altLang="zh-CN" sz="3200" b="1">
                <a:solidFill>
                  <a:srgbClr val="006600"/>
                </a:solidFill>
                <a:ea typeface="宋体" panose="02010600030101010101" pitchFamily="2" charset="-122"/>
              </a:rPr>
              <a:t>The SDO EUV Variability Experiment (EVE): Research to Operations</a:t>
            </a:r>
            <a:endParaRPr lang="en-US" altLang="zh-CN" sz="4400">
              <a:ea typeface="宋体" panose="02010600030101010101" pitchFamily="2" charset="-122"/>
            </a:endParaRPr>
          </a:p>
        </p:txBody>
      </p:sp>
      <p:sp>
        <p:nvSpPr>
          <p:cNvPr id="55299" name="Rectangle 3">
            <a:extLst>
              <a:ext uri="{FF2B5EF4-FFF2-40B4-BE49-F238E27FC236}">
                <a16:creationId xmlns:a16="http://schemas.microsoft.com/office/drawing/2014/main" id="{4CC916E7-2B17-4EAF-CF9B-59BF519D7E98}"/>
              </a:ext>
            </a:extLst>
          </p:cNvPr>
          <p:cNvSpPr>
            <a:spLocks noGrp="1" noChangeArrowheads="1"/>
          </p:cNvSpPr>
          <p:nvPr>
            <p:ph type="subTitle" idx="1"/>
          </p:nvPr>
        </p:nvSpPr>
        <p:spPr>
          <a:xfrm>
            <a:off x="251238" y="4225159"/>
            <a:ext cx="8534400" cy="914400"/>
          </a:xfrm>
        </p:spPr>
        <p:txBody>
          <a:bodyPr/>
          <a:lstStyle/>
          <a:p>
            <a:r>
              <a:rPr lang="en-US" altLang="zh-CN" sz="1600" b="1">
                <a:solidFill>
                  <a:schemeClr val="accent2"/>
                </a:solidFill>
                <a:ea typeface="宋体" panose="02010600030101010101" pitchFamily="2" charset="-122"/>
              </a:rPr>
              <a:t>F.G. Eparvier, T.N. Woods, G. Rottman (CU-LASP); A. Jones, D. Judge (USC); J. Lean, J. Mariska, D. McMullin, H. Warren (NRL); G. Berthiaume (MIT-LL); S. Bailey (UA-GI); T.J. Fuller-Rowell, R. Viereck (NOAA-SEC); J. Sojka (USU); and W.K. Tobiska (SET)</a:t>
            </a:r>
            <a:r>
              <a:rPr lang="en-US" altLang="zh-CN" sz="3200" b="1">
                <a:solidFill>
                  <a:schemeClr val="accent2"/>
                </a:solidFill>
                <a:ea typeface="宋体" panose="02010600030101010101" pitchFamily="2" charset="-122"/>
              </a:rPr>
              <a:t> </a:t>
            </a:r>
          </a:p>
        </p:txBody>
      </p:sp>
      <p:pic>
        <p:nvPicPr>
          <p:cNvPr id="55300" name="Picture 4">
            <a:extLst>
              <a:ext uri="{FF2B5EF4-FFF2-40B4-BE49-F238E27FC236}">
                <a16:creationId xmlns:a16="http://schemas.microsoft.com/office/drawing/2014/main" id="{ACC4EAE5-3632-19D4-C0DB-9591310C2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50863"/>
            <a:ext cx="2286000" cy="1125537"/>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a:extLst>
              <a:ext uri="{FF2B5EF4-FFF2-40B4-BE49-F238E27FC236}">
                <a16:creationId xmlns:a16="http://schemas.microsoft.com/office/drawing/2014/main" id="{BA15BA6E-46C1-D623-8767-FD56B0FE2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0" y="495300"/>
            <a:ext cx="13462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5302" name="Text Box 6">
            <a:extLst>
              <a:ext uri="{FF2B5EF4-FFF2-40B4-BE49-F238E27FC236}">
                <a16:creationId xmlns:a16="http://schemas.microsoft.com/office/drawing/2014/main" id="{B6238A65-0ED0-1860-BDD8-ECE8FD9E62BF}"/>
              </a:ext>
            </a:extLst>
          </p:cNvPr>
          <p:cNvSpPr txBox="1">
            <a:spLocks noChangeArrowheads="1"/>
          </p:cNvSpPr>
          <p:nvPr/>
        </p:nvSpPr>
        <p:spPr bwMode="auto">
          <a:xfrm>
            <a:off x="304800" y="2879725"/>
            <a:ext cx="8610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